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sldIdLst>
    <p:sldId id="276" r:id="rId3"/>
    <p:sldId id="277" r:id="rId4"/>
    <p:sldId id="262" r:id="rId5"/>
    <p:sldId id="263" r:id="rId6"/>
    <p:sldId id="264" r:id="rId7"/>
    <p:sldId id="265" r:id="rId8"/>
    <p:sldId id="266" r:id="rId9"/>
    <p:sldId id="27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jswgz3jGhe4+nM2YYEG4Q==" hashData="yHrCTuD5/SXK/RsExeEqvXGRoJ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626" autoAdjust="0"/>
  </p:normalViewPr>
  <p:slideViewPr>
    <p:cSldViewPr snapToGrid="0" snapToObjects="1" showGuides="1">
      <p:cViewPr>
        <p:scale>
          <a:sx n="85" d="100"/>
          <a:sy n="85" d="100"/>
        </p:scale>
        <p:origin x="-1122" y="-702"/>
      </p:cViewPr>
      <p:guideLst>
        <p:guide orient="horz" pos="32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88DC-AD50-443E-9F8B-804258FA93A2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90B4-7DB2-4AFF-B22C-E02D9D26F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5" tIns="46518" rIns="93035" bIns="46518" anchor="b"/>
          <a:lstStyle/>
          <a:p>
            <a:pPr algn="r" defTabSz="928688"/>
            <a:fld id="{EC3E7D41-9800-4B64-976F-14F2BC650FE6}" type="slidenum">
              <a:rPr lang="zh-CN" altLang="en-US" sz="1200">
                <a:latin typeface="Times New Roman" pitchFamily="18" charset="0"/>
              </a:rPr>
              <a:pPr algn="r" defTabSz="928688"/>
              <a:t>15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2560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5" tIns="46518" rIns="93035" bIns="46518" anchor="b"/>
          <a:lstStyle/>
          <a:p>
            <a:pPr algn="r" defTabSz="928688"/>
            <a:fld id="{4C06F884-806A-467C-931C-E7B390612FB1}" type="slidenum">
              <a:rPr lang="zh-CN" altLang="en-US" sz="1200">
                <a:latin typeface="Times New Roman" pitchFamily="18" charset="0"/>
              </a:rPr>
              <a:pPr algn="r" defTabSz="928688"/>
              <a:t>15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25600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256006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E92E3431-5A47-41DE-92A0-8F2D9E815A18}" type="slidenum">
              <a:rPr lang="zh-CN" altLang="en-US" sz="1200">
                <a:latin typeface="儷黑 Pro"/>
              </a:rPr>
              <a:pPr algn="r" defTabSz="931863"/>
              <a:t>15</a:t>
            </a:fld>
            <a:endParaRPr lang="en-US" altLang="zh-CN" sz="1200">
              <a:latin typeface="儷黑 Pr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A2071-8C06-48EC-9F65-E353EB530007}" type="slidenum">
              <a:rPr lang="zh-TW" altLang="en-US" sz="1200"/>
              <a:pPr algn="r"/>
              <a:t>6</a:t>
            </a:fld>
            <a:endParaRPr lang="en-US" altLang="zh-TW" sz="120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altLang="zh-TW" sz="800" u="sng" smtClean="0">
                <a:latin typeface="Times New Roman" pitchFamily="18" charset="0"/>
              </a:rPr>
              <a:t>Talking Points</a:t>
            </a:r>
            <a:endParaRPr lang="en-US" altLang="zh-TW" sz="800" smtClean="0">
              <a:latin typeface="Times New Roman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altLang="zh-TW" sz="800" smtClean="0">
                <a:latin typeface="Times New Roman" pitchFamily="18" charset="0"/>
              </a:rPr>
              <a:t>Teach, manage, and support other people’s success</a:t>
            </a:r>
          </a:p>
          <a:p>
            <a:pPr marL="228600" indent="-228600">
              <a:buFontTx/>
              <a:buChar char="•"/>
            </a:pPr>
            <a:r>
              <a:rPr lang="en-US" altLang="zh-TW" sz="800" smtClean="0">
                <a:latin typeface="Times New Roman" pitchFamily="18" charset="0"/>
              </a:rPr>
              <a:t>Teach each person how to Apply, Create, Qualify and Activate</a:t>
            </a:r>
          </a:p>
          <a:p>
            <a:pPr marL="228600" indent="-228600">
              <a:buFontTx/>
              <a:buChar char="•"/>
            </a:pPr>
            <a:r>
              <a:rPr lang="en-US" altLang="zh-TW" sz="800" smtClean="0">
                <a:latin typeface="Times New Roman" pitchFamily="18" charset="0"/>
              </a:rPr>
              <a:t>By sponsoring more than two Independent Distributors, you help others succeed, while speeding up your success</a:t>
            </a:r>
          </a:p>
          <a:p>
            <a:pPr marL="228600" indent="-228600">
              <a:buFontTx/>
              <a:buChar char="•"/>
            </a:pPr>
            <a:r>
              <a:rPr lang="en-US" altLang="zh-TW" sz="800" smtClean="0">
                <a:latin typeface="Times New Roman" pitchFamily="18" charset="0"/>
              </a:rPr>
              <a:t>As new Independent Distributors are added to your organisation, you are expanding distribution and further leveraging time</a:t>
            </a:r>
          </a:p>
          <a:p>
            <a:pPr marL="228600" indent="-228600">
              <a:buFontTx/>
              <a:buChar char="•"/>
            </a:pPr>
            <a:r>
              <a:rPr lang="en-US" altLang="zh-TW" sz="800" smtClean="0">
                <a:latin typeface="Times New Roman" pitchFamily="18" charset="0"/>
              </a:rPr>
              <a:t>Success through Distribution…”I would rather have 1% of the efforts of 100 people than 100% of my own efforts” – J. Paul Getty</a:t>
            </a:r>
          </a:p>
          <a:p>
            <a:pPr marL="228600" indent="-228600">
              <a:buFontTx/>
              <a:buChar char="•"/>
            </a:pPr>
            <a:r>
              <a:rPr lang="en-US" altLang="zh-TW" sz="800" smtClean="0">
                <a:latin typeface="Times New Roman" pitchFamily="18" charset="0"/>
              </a:rPr>
              <a:t>In order to be successful:</a:t>
            </a:r>
          </a:p>
          <a:p>
            <a:pPr marL="742950" lvl="1" indent="-285750">
              <a:buFontTx/>
              <a:buAutoNum type="arabicPeriod"/>
            </a:pPr>
            <a:r>
              <a:rPr lang="en-US" altLang="zh-TW" sz="800" smtClean="0">
                <a:latin typeface="Times New Roman" pitchFamily="18" charset="0"/>
              </a:rPr>
              <a:t>Have a product that everybody wants and needs</a:t>
            </a:r>
          </a:p>
          <a:p>
            <a:pPr marL="742950" lvl="1" indent="-285750">
              <a:buFontTx/>
              <a:buAutoNum type="arabicPeriod"/>
            </a:pPr>
            <a:r>
              <a:rPr lang="en-US" altLang="zh-TW" sz="800" smtClean="0">
                <a:latin typeface="Times New Roman" pitchFamily="18" charset="0"/>
              </a:rPr>
              <a:t>Be your own boss</a:t>
            </a:r>
          </a:p>
          <a:p>
            <a:pPr marL="742950" lvl="1" indent="-285750">
              <a:buFontTx/>
              <a:buAutoNum type="arabicPeriod"/>
            </a:pPr>
            <a:r>
              <a:rPr lang="en-US" altLang="zh-TW" sz="800" smtClean="0">
                <a:latin typeface="Times New Roman" pitchFamily="18" charset="0"/>
              </a:rPr>
              <a:t>Duplicate yourself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好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A29FF-1E55-4BB7-A6D2-764581717F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18E1-03A5-46A2-BF19-703C387DD0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7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1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3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2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774421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/>
          <a:srcRect t="20181" b="19470"/>
          <a:stretch>
            <a:fillRect/>
          </a:stretch>
        </p:blipFill>
        <p:spPr bwMode="auto">
          <a:xfrm>
            <a:off x="7688142" y="4110906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5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28CC-8496-4B6E-9AAE-8E73AC241BFC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97E5-1DE1-4339-891E-71856BEF31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95600" y="1428750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6800" b="1" dirty="0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Sharon Liang</a:t>
            </a:r>
            <a:endParaRPr lang="en-US" sz="6800" b="1" dirty="0">
              <a:solidFill>
                <a:srgbClr val="33CC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15894" y="2282830"/>
            <a:ext cx="59038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高級顧</a:t>
            </a:r>
            <a:r>
              <a:rPr lang="zh-TW" altLang="en-US" sz="4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問經理級</a:t>
            </a:r>
            <a:r>
              <a:rPr lang="en-US" altLang="zh-TW" sz="4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Director</a:t>
            </a:r>
            <a:endParaRPr lang="en-US" sz="3200" b="1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96843" y="3616982"/>
            <a:ext cx="5496502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四個佣金週期共賺取</a:t>
            </a:r>
            <a:r>
              <a:rPr lang="en-US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HK$138,000</a:t>
            </a:r>
            <a:endParaRPr lang="en-US" altLang="en-US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HK$138,000 </a:t>
            </a:r>
            <a:r>
              <a:rPr lang="en-US" sz="2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4 Commission weeks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708" y="66301"/>
            <a:ext cx="71865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成功的蛻變</a:t>
            </a:r>
          </a:p>
          <a:p>
            <a:pPr algn="ctr"/>
            <a:r>
              <a:rPr lang="en-US" altLang="zh-TW" sz="2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From </a:t>
            </a:r>
            <a:r>
              <a:rPr lang="en-US" altLang="zh-TW" sz="2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an Average Person to a Successful Leader </a:t>
            </a:r>
            <a:endParaRPr lang="en-US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4577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港超連鎖店主的</a:t>
            </a:r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nor 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are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they intended to represent that any given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earn income in that amount. The success of any Market Hong Kong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10419" r="7536" b="33285"/>
          <a:stretch/>
        </p:blipFill>
        <p:spPr>
          <a:xfrm>
            <a:off x="663194" y="1420518"/>
            <a:ext cx="2533649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98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-228600" y="34925"/>
            <a:ext cx="10020300" cy="857250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領導者的特質 </a:t>
            </a:r>
            <a:r>
              <a:rPr lang="en-US" altLang="zh-CN" sz="32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The </a:t>
            </a:r>
            <a:r>
              <a:rPr lang="en-US" altLang="zh-CN" sz="3200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Characteristics </a:t>
            </a:r>
            <a:r>
              <a:rPr lang="en-US" altLang="zh-CN" sz="32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of </a:t>
            </a:r>
            <a:r>
              <a:rPr lang="en-US" altLang="zh-CN" sz="3200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Leaders</a:t>
            </a:r>
            <a:endParaRPr lang="en-US" sz="3200" dirty="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>
          <a:xfrm>
            <a:off x="771525" y="600075"/>
            <a:ext cx="8229600" cy="3394075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自信一不抱怨、樂觀、熱情、積极正面</a:t>
            </a:r>
            <a:endParaRPr lang="en-US" altLang="zh-CN" sz="28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r>
              <a:rPr lang="zh-CN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專業一穿着、談吐、學習要到位</a:t>
            </a:r>
            <a:endParaRPr lang="en-US" altLang="zh-CN" sz="28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r>
              <a:rPr lang="zh-CN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精通基本功</a:t>
            </a:r>
            <a:endParaRPr lang="en-US" altLang="zh-CN" sz="28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r>
              <a:rPr lang="zh-CN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管理高手，情緒、財務、時間</a:t>
            </a:r>
            <a:endParaRPr lang="en-US" altLang="zh-CN" sz="28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r>
              <a:rPr lang="zh-CN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溝通高手</a:t>
            </a:r>
            <a:endParaRPr lang="en-US" altLang="zh-CN" sz="28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r>
              <a:rPr lang="zh-CN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心胸廣闊</a:t>
            </a:r>
            <a:endParaRPr lang="en-US" altLang="zh-CN" sz="28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1525" y="3560761"/>
            <a:ext cx="8229600" cy="33940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Be confident, optimistic, enthusiastic</a:t>
            </a:r>
            <a:r>
              <a:rPr lang="en-US" sz="1400" b="1" dirty="0">
                <a:solidFill>
                  <a:srgbClr val="003300"/>
                </a:solidFill>
                <a:ea typeface="微軟正黑體" panose="020B0604030504040204" pitchFamily="34" charset="-120"/>
              </a:rPr>
              <a:t>, </a:t>
            </a:r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positive &amp; don't complain</a:t>
            </a:r>
          </a:p>
          <a:p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Be professional</a:t>
            </a:r>
            <a:r>
              <a:rPr lang="en-US" sz="1400" b="1" dirty="0">
                <a:solidFill>
                  <a:srgbClr val="003300"/>
                </a:solidFill>
                <a:ea typeface="微軟正黑體" panose="020B0604030504040204" pitchFamily="34" charset="-120"/>
              </a:rPr>
              <a:t>:  smartly dressed, well-spoken, </a:t>
            </a:r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knowledge</a:t>
            </a:r>
          </a:p>
          <a:p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Proficient in basic skills</a:t>
            </a:r>
          </a:p>
          <a:p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Management expert: emotional, financial, time</a:t>
            </a:r>
          </a:p>
          <a:p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Communication expert</a:t>
            </a:r>
          </a:p>
          <a:p>
            <a:r>
              <a:rPr lang="en-US" sz="1400" b="1" dirty="0" smtClean="0">
                <a:solidFill>
                  <a:srgbClr val="003300"/>
                </a:solidFill>
                <a:ea typeface="微軟正黑體" panose="020B0604030504040204" pitchFamily="34" charset="-120"/>
              </a:rPr>
              <a:t>Broad minded</a:t>
            </a:r>
          </a:p>
        </p:txBody>
      </p:sp>
    </p:spTree>
    <p:extLst>
      <p:ext uri="{BB962C8B-B14F-4D97-AF65-F5344CB8AC3E}">
        <p14:creationId xmlns:p14="http://schemas.microsoft.com/office/powerpoint/2010/main" val="10016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685800" y="161925"/>
            <a:ext cx="7772400" cy="857250"/>
          </a:xfrm>
        </p:spPr>
        <p:txBody>
          <a:bodyPr/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带</a:t>
            </a:r>
            <a:r>
              <a:rPr lang="zh-TW" altLang="en-US" sz="54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領</a:t>
            </a:r>
            <a:r>
              <a:rPr lang="zh-CN" altLang="en-US" sz="54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團隊 </a:t>
            </a:r>
            <a:r>
              <a:rPr lang="en-US" altLang="zh-CN" sz="54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Lead the team</a:t>
            </a:r>
            <a:endParaRPr lang="zh-CN" altLang="en-US" sz="5400" dirty="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>
          <a:xfrm>
            <a:off x="609600" y="866775"/>
            <a:ext cx="7772400" cy="2914650"/>
          </a:xfrm>
        </p:spPr>
        <p:txBody>
          <a:bodyPr/>
          <a:lstStyle/>
          <a:p>
            <a:pPr algn="ctr">
              <a:buFontTx/>
              <a:buNone/>
            </a:pPr>
            <a:r>
              <a:rPr lang="zh-CN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講該講的話</a:t>
            </a:r>
            <a:endParaRPr lang="en-US" altLang="zh-CN" sz="4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FontTx/>
              <a:buNone/>
            </a:pPr>
            <a:r>
              <a:rPr lang="zh-CN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做該做的事</a:t>
            </a:r>
            <a:endParaRPr lang="en-US" altLang="zh-CN" sz="4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FontTx/>
              <a:buNone/>
            </a:pPr>
            <a:r>
              <a:rPr lang="zh-CN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去該去的地方</a:t>
            </a:r>
            <a:endParaRPr lang="en-US" altLang="zh-CN" sz="4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FontTx/>
              <a:buNone/>
            </a:pPr>
            <a:r>
              <a:rPr lang="en-US" altLang="zh-CN" sz="2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Speak the </a:t>
            </a:r>
            <a:r>
              <a:rPr lang="en-US" altLang="zh-CN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right words </a:t>
            </a:r>
          </a:p>
          <a:p>
            <a:pPr algn="ctr">
              <a:buFontTx/>
              <a:buNone/>
            </a:pPr>
            <a:r>
              <a:rPr lang="en-US" altLang="zh-CN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Do </a:t>
            </a:r>
            <a:r>
              <a:rPr lang="en-US" altLang="zh-CN" sz="2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right </a:t>
            </a:r>
            <a:r>
              <a:rPr lang="en-US" altLang="zh-CN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things</a:t>
            </a:r>
            <a:endParaRPr lang="en-US" altLang="zh-CN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FontTx/>
              <a:buNone/>
            </a:pPr>
            <a:r>
              <a:rPr lang="en-US" altLang="zh-CN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Go the right places</a:t>
            </a:r>
            <a:endParaRPr lang="zh-CN" altLang="en-US" sz="28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Calibri"/>
              <a:ea typeface="Heiti TC Light"/>
              <a:cs typeface="Calibri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269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-142875" y="15875"/>
            <a:ext cx="9582150" cy="85725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有效時間管理 </a:t>
            </a:r>
            <a:r>
              <a:rPr lang="en-US" altLang="zh-CN" sz="54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CN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Effective </a:t>
            </a:r>
            <a:r>
              <a:rPr lang="en-US" altLang="zh-CN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Time Management</a:t>
            </a:r>
            <a:r>
              <a:rPr lang="zh-CN" altLang="en-US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zh-CN" altLang="en-US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</a:br>
            <a:endParaRPr lang="en-US" dirty="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457200" y="1368028"/>
            <a:ext cx="8229600" cy="3394472"/>
          </a:xfrm>
        </p:spPr>
        <p:txBody>
          <a:bodyPr/>
          <a:lstStyle/>
          <a:p>
            <a:r>
              <a:rPr lang="zh-CN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賣票是最有效的時間管理</a:t>
            </a:r>
            <a:endParaRPr lang="en-US" altLang="zh-CN" sz="4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zh-CN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捷徑中的捷徑</a:t>
            </a:r>
            <a:endParaRPr lang="en-US" altLang="zh-CN" sz="4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zh-CN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買票和賣票</a:t>
            </a:r>
            <a:endParaRPr lang="en-US" altLang="zh-CN" sz="4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CN" sz="24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Ticketing is the most effective time management</a:t>
            </a:r>
          </a:p>
          <a:p>
            <a:r>
              <a:rPr lang="en-US" altLang="zh-CN" sz="24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fastest shortcut</a:t>
            </a:r>
            <a:endParaRPr lang="en-US" altLang="zh-CN" sz="2400" b="1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CN" sz="24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Buy and sell tickets</a:t>
            </a:r>
          </a:p>
          <a:p>
            <a:endParaRPr lang="en-US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4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4" name="Picture 3" descr="IMG_56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49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857250"/>
          </a:xfrm>
        </p:spPr>
        <p:txBody>
          <a:bodyPr/>
          <a:lstStyle/>
          <a:p>
            <a:r>
              <a:rPr lang="en-US" altLang="zh-CN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Building Leadership</a:t>
            </a:r>
            <a:endParaRPr lang="zh-CN" altLang="en-US" sz="6600" b="1" dirty="0" smtClean="0">
              <a:solidFill>
                <a:srgbClr val="C0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>
          <a:xfrm>
            <a:off x="762000" y="1028700"/>
            <a:ext cx="7772400" cy="30861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9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Show up</a:t>
            </a:r>
          </a:p>
          <a:p>
            <a:pPr algn="ctr">
              <a:buFontTx/>
              <a:buNone/>
            </a:pPr>
            <a:r>
              <a:rPr lang="zh-CN" altLang="en-US" sz="9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每會必到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Calibri"/>
              <a:ea typeface="Heiti TC Light"/>
              <a:cs typeface="Calibri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75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400">
              <a:latin typeface="Calibri"/>
              <a:ea typeface="Heiti TC Light"/>
              <a:cs typeface="Calibri"/>
            </a:endParaRPr>
          </a:p>
        </p:txBody>
      </p:sp>
      <p:sp>
        <p:nvSpPr>
          <p:cNvPr id="33795" name="Footer Placeholder 2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zh-CN" altLang="en-US" sz="1400">
              <a:latin typeface="Calibri"/>
              <a:ea typeface="Heiti TC Light"/>
              <a:cs typeface="Calibri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182813" y="122634"/>
            <a:ext cx="6399212" cy="4800600"/>
            <a:chOff x="1375" y="144"/>
            <a:chExt cx="4031" cy="4032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375" y="144"/>
              <a:ext cx="4031" cy="4032"/>
              <a:chOff x="1375" y="144"/>
              <a:chExt cx="4031" cy="4032"/>
            </a:xfrm>
          </p:grpSpPr>
          <p:sp>
            <p:nvSpPr>
              <p:cNvPr id="152598" name="Oval 4"/>
              <p:cNvSpPr>
                <a:spLocks noChangeArrowheads="1"/>
              </p:cNvSpPr>
              <p:nvPr/>
            </p:nvSpPr>
            <p:spPr bwMode="auto">
              <a:xfrm>
                <a:off x="1375" y="144"/>
                <a:ext cx="4031" cy="4032"/>
              </a:xfrm>
              <a:prstGeom prst="ellipse">
                <a:avLst/>
              </a:prstGeom>
              <a:solidFill>
                <a:srgbClr val="008A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/>
                  <a:ea typeface="Heiti TC Light"/>
                  <a:cs typeface="Calibri"/>
                </a:endParaRPr>
              </a:p>
            </p:txBody>
          </p:sp>
          <p:sp>
            <p:nvSpPr>
              <p:cNvPr id="152599" name="Oval 7"/>
              <p:cNvSpPr>
                <a:spLocks noChangeArrowheads="1"/>
              </p:cNvSpPr>
              <p:nvPr/>
            </p:nvSpPr>
            <p:spPr bwMode="auto">
              <a:xfrm>
                <a:off x="1662" y="432"/>
                <a:ext cx="3455" cy="34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/>
                  <a:ea typeface="Heiti TC Light"/>
                  <a:cs typeface="Calibri"/>
                </a:endParaRPr>
              </a:p>
            </p:txBody>
          </p:sp>
          <p:sp>
            <p:nvSpPr>
              <p:cNvPr id="152600" name="Oval 8"/>
              <p:cNvSpPr>
                <a:spLocks noChangeArrowheads="1"/>
              </p:cNvSpPr>
              <p:nvPr/>
            </p:nvSpPr>
            <p:spPr bwMode="auto">
              <a:xfrm>
                <a:off x="1950" y="721"/>
                <a:ext cx="2879" cy="2879"/>
              </a:xfrm>
              <a:prstGeom prst="ellipse">
                <a:avLst/>
              </a:prstGeom>
              <a:solidFill>
                <a:srgbClr val="00D6D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accent1"/>
                  </a:solidFill>
                  <a:latin typeface="Calibri"/>
                  <a:ea typeface="Heiti TC Light"/>
                  <a:cs typeface="Calibri"/>
                </a:endParaRPr>
              </a:p>
            </p:txBody>
          </p:sp>
          <p:sp>
            <p:nvSpPr>
              <p:cNvPr id="152601" name="Oval 12"/>
              <p:cNvSpPr>
                <a:spLocks noChangeArrowheads="1"/>
              </p:cNvSpPr>
              <p:nvPr/>
            </p:nvSpPr>
            <p:spPr bwMode="auto">
              <a:xfrm>
                <a:off x="2238" y="1008"/>
                <a:ext cx="2303" cy="23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/>
                  <a:ea typeface="Heiti TC Light"/>
                  <a:cs typeface="Calibri"/>
                </a:endParaRPr>
              </a:p>
            </p:txBody>
          </p:sp>
          <p:sp>
            <p:nvSpPr>
              <p:cNvPr id="152602" name="Oval 11"/>
              <p:cNvSpPr>
                <a:spLocks noChangeArrowheads="1"/>
              </p:cNvSpPr>
              <p:nvPr/>
            </p:nvSpPr>
            <p:spPr bwMode="auto">
              <a:xfrm>
                <a:off x="2526" y="1296"/>
                <a:ext cx="1727" cy="1727"/>
              </a:xfrm>
              <a:prstGeom prst="ellipse">
                <a:avLst/>
              </a:prstGeom>
              <a:solidFill>
                <a:srgbClr val="5BFF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/>
                  <a:ea typeface="Heiti TC Light"/>
                  <a:cs typeface="Calibri"/>
                </a:endParaRPr>
              </a:p>
            </p:txBody>
          </p:sp>
          <p:sp>
            <p:nvSpPr>
              <p:cNvPr id="152603" name="Oval 10"/>
              <p:cNvSpPr>
                <a:spLocks noChangeArrowheads="1"/>
              </p:cNvSpPr>
              <p:nvPr/>
            </p:nvSpPr>
            <p:spPr bwMode="auto">
              <a:xfrm>
                <a:off x="2766" y="1584"/>
                <a:ext cx="1267" cy="126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Calibri"/>
                  <a:ea typeface="Heiti TC Light"/>
                  <a:cs typeface="Calibri"/>
                </a:endParaRPr>
              </a:p>
            </p:txBody>
          </p:sp>
        </p:grpSp>
        <p:sp>
          <p:nvSpPr>
            <p:cNvPr id="152597" name="Oval 6"/>
            <p:cNvSpPr>
              <a:spLocks noChangeArrowheads="1"/>
            </p:cNvSpPr>
            <p:nvPr/>
          </p:nvSpPr>
          <p:spPr bwMode="auto">
            <a:xfrm>
              <a:off x="2987" y="1757"/>
              <a:ext cx="806" cy="806"/>
            </a:xfrm>
            <a:prstGeom prst="ellipse">
              <a:avLst/>
            </a:prstGeom>
            <a:solidFill>
              <a:srgbClr val="AB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1200">
                <a:solidFill>
                  <a:srgbClr val="000000"/>
                </a:solidFill>
                <a:latin typeface="Calibri"/>
                <a:ea typeface="Heiti TC Light"/>
                <a:cs typeface="Calibri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295650" y="383382"/>
            <a:ext cx="4330700" cy="2645569"/>
            <a:chOff x="2076" y="322"/>
            <a:chExt cx="2728" cy="2222"/>
          </a:xfrm>
        </p:grpSpPr>
        <p:sp>
          <p:nvSpPr>
            <p:cNvPr id="640615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623" y="322"/>
              <a:ext cx="1553" cy="43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800" kern="1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一對一介紹 </a:t>
              </a:r>
              <a:r>
                <a:rPr lang="en-US" altLang="zh-CN" sz="2800" kern="1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(</a:t>
              </a:r>
              <a:r>
                <a:rPr lang="en-US" sz="2800" kern="1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One - on – Ones)</a:t>
              </a:r>
            </a:p>
          </p:txBody>
        </p:sp>
        <p:sp>
          <p:nvSpPr>
            <p:cNvPr id="6406155" name="WordArt 22"/>
            <p:cNvSpPr>
              <a:spLocks noChangeArrowheads="1" noChangeShapeType="1" noTextEdit="1"/>
            </p:cNvSpPr>
            <p:nvPr/>
          </p:nvSpPr>
          <p:spPr bwMode="auto">
            <a:xfrm rot="211232">
              <a:off x="2076" y="617"/>
              <a:ext cx="2728" cy="186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8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超連鎖事業説明會 </a:t>
              </a:r>
              <a:r>
                <a:rPr lang="en-US" sz="28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(UnFranchise  Business  Presentations)</a:t>
              </a:r>
            </a:p>
          </p:txBody>
        </p:sp>
        <p:sp>
          <p:nvSpPr>
            <p:cNvPr id="640615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385" y="895"/>
              <a:ext cx="2013" cy="107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地方研討會 </a:t>
              </a:r>
              <a:r>
                <a:rPr lang="pt-BR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(Local  Seminars)</a:t>
              </a:r>
              <a:endPara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640615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478" y="1152"/>
              <a:ext cx="1872" cy="12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區域大會 </a:t>
              </a:r>
              <a:r>
                <a:rPr lang="pt-BR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(District  Conference)</a:t>
              </a:r>
              <a:endPara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640615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688" y="1440"/>
              <a:ext cx="1422" cy="110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轄區年會</a:t>
              </a:r>
              <a:r>
                <a:rPr lang="pt-BR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(Regional  Convention)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640615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006" y="1680"/>
              <a:ext cx="768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世界大會 </a:t>
              </a:r>
              <a:r>
                <a:rPr 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(World  Conference)</a:t>
              </a:r>
            </a:p>
          </p:txBody>
        </p:sp>
        <p:sp>
          <p:nvSpPr>
            <p:cNvPr id="6406162" name="WordArt 27"/>
            <p:cNvSpPr>
              <a:spLocks noChangeArrowheads="1" noChangeShapeType="1" noTextEdit="1"/>
            </p:cNvSpPr>
            <p:nvPr/>
          </p:nvSpPr>
          <p:spPr bwMode="auto">
            <a:xfrm rot="15257582">
              <a:off x="3123" y="1882"/>
              <a:ext cx="528" cy="5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6827336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國際年會 </a:t>
              </a:r>
              <a:r>
                <a:rPr lang="pt-BR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latin typeface="Calibri"/>
                  <a:ea typeface="Heiti TC Light"/>
                  <a:cs typeface="Calibri"/>
                </a:rPr>
                <a:t>(I n t e r n a t i o n a l  C o n v e n t i o n)</a:t>
              </a:r>
              <a:endPara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Calibri"/>
                <a:ea typeface="Heiti TC Light"/>
                <a:cs typeface="Calibri"/>
              </a:endParaRPr>
            </a:p>
          </p:txBody>
        </p:sp>
      </p:grpSp>
      <p:sp>
        <p:nvSpPr>
          <p:cNvPr id="33798" name="Date Placeholder 1"/>
          <p:cNvSpPr txBox="1">
            <a:spLocks noGrp="1"/>
          </p:cNvSpPr>
          <p:nvPr/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400">
              <a:latin typeface="Calibri"/>
              <a:ea typeface="Heiti TC Light"/>
              <a:cs typeface="Calibri"/>
            </a:endParaRPr>
          </a:p>
        </p:txBody>
      </p:sp>
      <p:sp>
        <p:nvSpPr>
          <p:cNvPr id="33799" name="Footer Placeholder 2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zh-CN" altLang="en-US" sz="1400">
              <a:latin typeface="Calibri"/>
              <a:ea typeface="Heiti TC Light"/>
              <a:cs typeface="Calibri"/>
            </a:endParaRPr>
          </a:p>
        </p:txBody>
      </p:sp>
      <p:sp>
        <p:nvSpPr>
          <p:cNvPr id="6453266" name="Text Box 39"/>
          <p:cNvSpPr txBox="1">
            <a:spLocks noChangeArrowheads="1"/>
          </p:cNvSpPr>
          <p:nvPr/>
        </p:nvSpPr>
        <p:spPr bwMode="auto">
          <a:xfrm>
            <a:off x="0" y="63372"/>
            <a:ext cx="3505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「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靶心概念</a:t>
            </a:r>
            <a:r>
              <a:rPr lang="zh-CN" alt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」</a:t>
            </a:r>
            <a:endParaRPr lang="en-US" altLang="zh-CN" sz="4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Heiti TC Light"/>
              <a:cs typeface="Calibri"/>
            </a:endParaRPr>
          </a:p>
          <a:p>
            <a:pPr algn="ctr"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Target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Concept </a:t>
            </a:r>
            <a:endParaRPr lang="zh-CN" altLang="en-US" sz="3600" b="1" dirty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  <a:p>
            <a:pPr>
              <a:defRPr/>
            </a:pPr>
            <a:endParaRPr lang="zh-CN" altLang="en-US" sz="2400" dirty="0">
              <a:solidFill>
                <a:srgbClr val="FFFF99"/>
              </a:solidFill>
              <a:latin typeface="Calibri"/>
              <a:ea typeface="Heiti TC Light"/>
              <a:cs typeface="Calibri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由外及内，</a:t>
            </a:r>
            <a:endParaRPr lang="en-US" altLang="zh-CN" b="1" dirty="0">
              <a:solidFill>
                <a:srgbClr val="C00000"/>
              </a:solidFill>
              <a:latin typeface="Calibri"/>
              <a:ea typeface="Heiti TC Light"/>
              <a:cs typeface="Calibri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逐漸深入</a:t>
            </a:r>
            <a:r>
              <a:rPr lang="zh-CN" altLang="en-US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！</a:t>
            </a:r>
            <a:endParaRPr lang="en-US" altLang="zh-CN" b="1" dirty="0" smtClean="0">
              <a:solidFill>
                <a:srgbClr val="C00000"/>
              </a:solidFill>
              <a:latin typeface="Calibri"/>
              <a:ea typeface="Heiti TC Light"/>
              <a:cs typeface="Calibri"/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From </a:t>
            </a:r>
            <a:r>
              <a:rPr lang="en-US" altLang="zh-CN" b="1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the outside in,</a:t>
            </a:r>
          </a:p>
          <a:p>
            <a:pPr>
              <a:defRPr/>
            </a:pPr>
            <a:r>
              <a:rPr lang="en-US" altLang="zh-CN" b="1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Step by </a:t>
            </a:r>
            <a:r>
              <a:rPr lang="en-US" altLang="zh-CN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step</a:t>
            </a:r>
            <a:endParaRPr lang="zh-CN" altLang="en-US" b="1" dirty="0">
              <a:solidFill>
                <a:srgbClr val="C0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59763" name="Text Box 43"/>
          <p:cNvSpPr txBox="1">
            <a:spLocks noChangeArrowheads="1"/>
          </p:cNvSpPr>
          <p:nvPr/>
        </p:nvSpPr>
        <p:spPr bwMode="auto">
          <a:xfrm>
            <a:off x="123825" y="3655813"/>
            <a:ext cx="8839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你的目標應該是帶領更多「積極進取型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」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超連鎖店主</a:t>
            </a:r>
            <a:endPara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Heiti TC Light"/>
              <a:cs typeface="Calibri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參加下一次國際年會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…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但是一切要從外環做起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…</a:t>
            </a:r>
          </a:p>
          <a:p>
            <a:pPr algn="ctr">
              <a:defRPr/>
            </a:pP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三對一介紹，二對一介紹，一對一介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紹</a:t>
            </a:r>
            <a:endParaRPr lang="en-US" altLang="zh-C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Heiti TC Light"/>
              <a:cs typeface="Calibri"/>
            </a:endParaRPr>
          </a:p>
          <a:p>
            <a:pPr algn="ctr">
              <a:defRPr/>
            </a:pP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Your 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goal is to bring  more “Go Now”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UFO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to the next International Convention….but start from the outside, 3 to 1, 2 to 1 and 1 to 1 presentations.</a:t>
            </a:r>
          </a:p>
          <a:p>
            <a:pPr algn="ctr">
              <a:defRPr/>
            </a:pP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859586" y="-92868"/>
            <a:ext cx="2651124" cy="1564481"/>
            <a:chOff x="4321" y="-78"/>
            <a:chExt cx="1670" cy="1314"/>
          </a:xfrm>
        </p:grpSpPr>
        <p:sp>
          <p:nvSpPr>
            <p:cNvPr id="6406164" name="AutoShape 41"/>
            <p:cNvSpPr>
              <a:spLocks noChangeArrowheads="1"/>
            </p:cNvSpPr>
            <p:nvPr/>
          </p:nvSpPr>
          <p:spPr bwMode="auto">
            <a:xfrm rot="19663044" flipV="1">
              <a:off x="4321" y="-78"/>
              <a:ext cx="1533" cy="1314"/>
            </a:xfrm>
            <a:prstGeom prst="leftArrow">
              <a:avLst>
                <a:gd name="adj1" fmla="val 50000"/>
                <a:gd name="adj2" fmla="val 30846"/>
              </a:avLst>
            </a:prstGeom>
            <a:solidFill>
              <a:schemeClr val="tx1">
                <a:lumMod val="65000"/>
                <a:alpha val="4392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152588" name="Rectangle 34"/>
            <p:cNvSpPr>
              <a:spLocks noChangeArrowheads="1"/>
            </p:cNvSpPr>
            <p:nvPr/>
          </p:nvSpPr>
          <p:spPr bwMode="auto">
            <a:xfrm rot="19634958">
              <a:off x="4503" y="122"/>
              <a:ext cx="1488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zh-CN" altLang="en-US" sz="1400" b="1" dirty="0" smtClean="0">
                  <a:latin typeface="Calibri"/>
                  <a:ea typeface="Heiti TC Light"/>
                  <a:cs typeface="Calibri"/>
                </a:rPr>
                <a:t>新</a:t>
              </a:r>
              <a:r>
                <a:rPr lang="zh-TW" altLang="en-US" sz="1400" b="1" dirty="0" smtClean="0">
                  <a:latin typeface="Calibri"/>
                  <a:ea typeface="Heiti TC Light"/>
                  <a:cs typeface="Calibri"/>
                </a:rPr>
                <a:t>超連鎖™店主</a:t>
              </a:r>
              <a:r>
                <a:rPr lang="zh-CN" altLang="en-US" sz="1400" b="1" dirty="0" smtClean="0">
                  <a:latin typeface="Calibri"/>
                  <a:ea typeface="Heiti TC Light"/>
                  <a:cs typeface="Calibri"/>
                </a:rPr>
                <a:t>訓練</a:t>
              </a:r>
              <a:r>
                <a:rPr lang="en-US" altLang="zh-TW" sz="1400" b="1" dirty="0" smtClean="0">
                  <a:latin typeface="Calibri"/>
                  <a:ea typeface="Heiti TC Light"/>
                  <a:cs typeface="Calibri"/>
                </a:rPr>
                <a:t>NUOT</a:t>
              </a:r>
              <a:endParaRPr lang="zh-CN" altLang="en-US" sz="1400" b="1" dirty="0">
                <a:latin typeface="Calibri"/>
                <a:ea typeface="Heiti TC Light"/>
                <a:cs typeface="Calibri"/>
              </a:endParaRPr>
            </a:p>
            <a:p>
              <a:pPr>
                <a:buSzPct val="75000"/>
                <a:buFontTx/>
                <a:buChar char="•"/>
              </a:pPr>
              <a:r>
                <a:rPr lang="zh-CN" altLang="en-US" sz="1400" dirty="0">
                  <a:latin typeface="Calibri"/>
                  <a:ea typeface="Heiti TC Light"/>
                  <a:cs typeface="Calibri"/>
                </a:rPr>
                <a:t> </a:t>
              </a:r>
              <a:r>
                <a:rPr lang="zh-CN" altLang="en-US" sz="1400" b="1" dirty="0">
                  <a:latin typeface="Calibri"/>
                  <a:ea typeface="Heiti TC Light"/>
                  <a:cs typeface="Calibri"/>
                </a:rPr>
                <a:t>成功五要訣訓練</a:t>
              </a:r>
              <a:r>
                <a:rPr lang="zh-CN" altLang="en-US" sz="1400" dirty="0">
                  <a:latin typeface="Calibri"/>
                  <a:ea typeface="Heiti TC Light"/>
                  <a:cs typeface="Calibri"/>
                </a:rPr>
                <a:t> </a:t>
              </a:r>
              <a:r>
                <a:rPr lang="en-US" altLang="zh-TW" sz="1400" dirty="0" smtClean="0">
                  <a:latin typeface="Calibri"/>
                  <a:ea typeface="Heiti TC Light"/>
                  <a:cs typeface="Calibri"/>
                </a:rPr>
                <a:t>B5</a:t>
              </a:r>
              <a:endParaRPr lang="zh-CN" altLang="en-US" sz="1400" dirty="0">
                <a:latin typeface="Calibri"/>
                <a:ea typeface="Heiti TC Light"/>
                <a:cs typeface="Calibri"/>
              </a:endParaRPr>
            </a:p>
            <a:p>
              <a:pPr>
                <a:buSzPct val="75000"/>
                <a:buFontTx/>
                <a:buChar char="•"/>
              </a:pPr>
              <a:r>
                <a:rPr lang="zh-CN" altLang="en-US" sz="1400" dirty="0">
                  <a:latin typeface="Calibri"/>
                  <a:ea typeface="Heiti TC Light"/>
                  <a:cs typeface="Calibri"/>
                </a:rPr>
                <a:t> </a:t>
              </a:r>
              <a:r>
                <a:rPr lang="zh-CN" altLang="en-US" sz="1400" b="1" dirty="0">
                  <a:latin typeface="Calibri"/>
                  <a:ea typeface="Heiti TC Light"/>
                  <a:cs typeface="Calibri"/>
                </a:rPr>
                <a:t>授證經理級訓</a:t>
              </a:r>
              <a:r>
                <a:rPr lang="zh-CN" altLang="en-US" sz="1400" b="1" dirty="0" smtClean="0">
                  <a:latin typeface="Calibri"/>
                  <a:ea typeface="Heiti TC Light"/>
                  <a:cs typeface="Calibri"/>
                </a:rPr>
                <a:t>練</a:t>
              </a:r>
              <a:r>
                <a:rPr lang="en-US" altLang="zh-TW" sz="1400" b="1" dirty="0" smtClean="0">
                  <a:latin typeface="Calibri"/>
                  <a:ea typeface="Heiti TC Light"/>
                  <a:cs typeface="Calibri"/>
                </a:rPr>
                <a:t>ECCT</a:t>
              </a:r>
              <a:endParaRPr lang="zh-CN" altLang="en-US" sz="1400" b="1" dirty="0">
                <a:latin typeface="Calibri"/>
                <a:ea typeface="Heiti TC Light"/>
                <a:cs typeface="Calibri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364251" y="243325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Calibri"/>
                <a:ea typeface="Heiti TC Light"/>
                <a:cs typeface="Calibri"/>
              </a:rPr>
              <a:t>複</a:t>
            </a:r>
            <a:endParaRPr lang="en-US" dirty="0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528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美安事業為什麼普通人能做?</a:t>
            </a:r>
          </a:p>
          <a:p>
            <a:r>
              <a:rPr lang="en-US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Why average person </a:t>
            </a:r>
            <a:r>
              <a:rPr lang="en-US" altLang="zh-TW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can</a:t>
            </a:r>
            <a:r>
              <a:rPr lang="en-US" altLang="zh-TW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do the business?</a:t>
            </a:r>
            <a:endParaRPr lang="en-US" b="1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6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8229600" cy="3394075"/>
          </a:xfrm>
        </p:spPr>
        <p:txBody>
          <a:bodyPr/>
          <a:lstStyle/>
          <a:p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我能做到嗎</a:t>
            </a:r>
            <a:r>
              <a:rPr lang="en-US" altLang="zh-TW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? </a:t>
            </a:r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Can I make it?</a:t>
            </a:r>
          </a:p>
          <a:p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看到別人成功</a:t>
            </a:r>
            <a:r>
              <a:rPr lang="en-US" altLang="zh-TW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﹐</a:t>
            </a:r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盡快把不相信變為相信</a:t>
            </a:r>
          </a:p>
          <a:p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Seeing others succeeded, change your mind and trust it</a:t>
            </a:r>
          </a:p>
        </p:txBody>
      </p:sp>
    </p:spTree>
    <p:extLst>
      <p:ext uri="{BB962C8B-B14F-4D97-AF65-F5344CB8AC3E}">
        <p14:creationId xmlns:p14="http://schemas.microsoft.com/office/powerpoint/2010/main" val="34288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可行的系統 </a:t>
            </a:r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proven system</a:t>
            </a:r>
          </a:p>
          <a:p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多元化的產品</a:t>
            </a:r>
            <a:r>
              <a:rPr lang="en-US" altLang="zh-TW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﹐</a:t>
            </a:r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消費轉收入</a:t>
            </a:r>
          </a:p>
          <a:p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Variety of products, convert spending into earning</a:t>
            </a:r>
          </a:p>
          <a:p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網路平台 </a:t>
            </a:r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Internet platform </a:t>
            </a:r>
          </a:p>
          <a:p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團隊 </a:t>
            </a:r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31189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4850"/>
            <a:ext cx="8229600" cy="3394075"/>
          </a:xfrm>
        </p:spPr>
        <p:txBody>
          <a:bodyPr/>
          <a:lstStyle/>
          <a:p>
            <a:pPr>
              <a:buNone/>
            </a:pPr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普通人成為領導者</a:t>
            </a:r>
          </a:p>
          <a:p>
            <a:pPr>
              <a:buNone/>
            </a:pPr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Average person becomes a leader </a:t>
            </a:r>
          </a:p>
          <a:p>
            <a:pPr>
              <a:buNone/>
            </a:pPr>
            <a:endParaRPr lang="en-US" b="1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>
              <a:buNone/>
            </a:pPr>
            <a:r>
              <a:rPr lang="zh-TW" alt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要有成功人士的思維</a:t>
            </a:r>
          </a:p>
          <a:p>
            <a:pPr>
              <a:buNone/>
            </a:pPr>
            <a:r>
              <a:rPr lang="en-US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Has the mindset of successful man</a:t>
            </a:r>
          </a:p>
        </p:txBody>
      </p:sp>
    </p:spTree>
    <p:extLst>
      <p:ext uri="{BB962C8B-B14F-4D97-AF65-F5344CB8AC3E}">
        <p14:creationId xmlns:p14="http://schemas.microsoft.com/office/powerpoint/2010/main" val="3208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3" name="Picture 23" descr="teach-gr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4" y="3486150"/>
            <a:ext cx="3633787" cy="7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29" name="Line 9"/>
          <p:cNvSpPr>
            <a:spLocks noChangeShapeType="1"/>
          </p:cNvSpPr>
          <p:nvPr/>
        </p:nvSpPr>
        <p:spPr bwMode="auto">
          <a:xfrm>
            <a:off x="4724400" y="1657350"/>
            <a:ext cx="0" cy="2971800"/>
          </a:xfrm>
          <a:prstGeom prst="line">
            <a:avLst/>
          </a:prstGeom>
          <a:noFill/>
          <a:ln w="6985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pic>
        <p:nvPicPr>
          <p:cNvPr id="798730" name="Picture 10" descr="thin colorPanels_bottomExtraLight 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96200" y="-857250"/>
            <a:ext cx="24180800" cy="26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3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473273"/>
            <a:ext cx="9144000" cy="2857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CN" altLang="en-US" sz="4000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永續收入来自一個穩固的團隊</a:t>
            </a:r>
            <a:r>
              <a:rPr lang="en-US" altLang="zh-CN" sz="4800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CN" sz="4800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CN" sz="3600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Residual income from a Stable Team</a:t>
            </a:r>
            <a:br>
              <a:rPr lang="en-US" altLang="zh-CN" sz="3600" dirty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</a:br>
            <a:endParaRPr lang="en-US" altLang="zh-TW" sz="3600" dirty="0" smtClean="0">
              <a:solidFill>
                <a:srgbClr val="C00000"/>
              </a:solidFill>
              <a:latin typeface="Calibri"/>
              <a:ea typeface="Heiti TC Light"/>
              <a:cs typeface="Calibri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0050" y="1271587"/>
            <a:ext cx="7988300" cy="3226594"/>
            <a:chOff x="296" y="842"/>
            <a:chExt cx="5032" cy="2710"/>
          </a:xfrm>
        </p:grpSpPr>
        <p:pic>
          <p:nvPicPr>
            <p:cNvPr id="137223" name="Picture 7" descr="teach_mar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9" y="2915"/>
              <a:ext cx="929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4" name="Picture 34" descr="teach-rober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1" y="2400"/>
              <a:ext cx="917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5" name="Picture 35" descr="teach-fran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55" y="2389"/>
              <a:ext cx="956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6" name="Picture 31" descr="teach-shery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06" y="2418"/>
              <a:ext cx="91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7" name="Picture 32" descr="teach-willia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1" y="2400"/>
              <a:ext cx="987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8" name="Picture 33" descr="teach-beth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9" y="2928"/>
              <a:ext cx="91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9" name="Picture 30" descr="teach-DrJone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6" y="2418"/>
              <a:ext cx="91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0" name="Picture 38" descr="teach-A&amp;B inc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80" y="1894"/>
              <a:ext cx="99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1" name="Picture 39" descr="teach-chri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6" y="1909"/>
              <a:ext cx="983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2" name="Picture 40" descr="teach-mik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35" y="1900"/>
              <a:ext cx="960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3" name="Picture 41" descr="teach-ann&amp;ben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20" y="1905"/>
              <a:ext cx="1044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4" name="Picture 42" descr="teach-tom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1" y="1362"/>
              <a:ext cx="1179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5" name="Picture 43" descr="teach-su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92" y="1399"/>
              <a:ext cx="1144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6" name="Picture 44" descr="teach-you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198" y="842"/>
              <a:ext cx="1559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0588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9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9" grpId="0" animBg="1"/>
      <p:bldP spid="7987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819150"/>
            <a:ext cx="8229600" cy="857250"/>
          </a:xfrm>
        </p:spPr>
        <p:txBody>
          <a:bodyPr anchor="t"/>
          <a:lstStyle/>
          <a:p>
            <a:r>
              <a:rPr lang="en-US" altLang="zh-CN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BV + </a:t>
            </a:r>
            <a:r>
              <a:rPr lang="zh-CN" altLang="en-US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人  </a:t>
            </a:r>
            <a:r>
              <a:rPr lang="en-US" altLang="zh-CN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≠ </a:t>
            </a:r>
            <a:r>
              <a:rPr lang="zh-TW" altLang="en-US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網絡</a:t>
            </a:r>
            <a:endParaRPr lang="zh-CN" altLang="en-US" sz="66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57225" y="1905000"/>
            <a:ext cx="8229600" cy="85725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BV + People</a:t>
            </a:r>
            <a:r>
              <a:rPr lang="zh-CN" altLang="en-US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en-US" altLang="zh-CN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≠ </a:t>
            </a:r>
            <a:r>
              <a:rPr lang="en-US" altLang="zh-TW" sz="66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Network</a:t>
            </a:r>
            <a:endParaRPr lang="zh-CN" altLang="en-US" sz="66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24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6" y="169069"/>
            <a:ext cx="8486775" cy="857250"/>
          </a:xfrm>
        </p:spPr>
        <p:txBody>
          <a:bodyPr anchor="t"/>
          <a:lstStyle/>
          <a:p>
            <a:r>
              <a:rPr lang="zh-TW" altLang="en-US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領袖</a:t>
            </a:r>
            <a:r>
              <a:rPr lang="en-US" altLang="zh-CN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LEADER </a:t>
            </a:r>
            <a:br>
              <a:rPr lang="en-US" altLang="zh-CN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CN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+ </a:t>
            </a:r>
            <a:br>
              <a:rPr lang="en-US" altLang="zh-CN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</a:br>
            <a:r>
              <a:rPr lang="zh-TW" altLang="en-US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領袖</a:t>
            </a:r>
            <a:r>
              <a:rPr lang="en-US" altLang="zh-CN" sz="6600" b="1" dirty="0" smtClean="0">
                <a:solidFill>
                  <a:srgbClr val="C00000"/>
                </a:solidFill>
                <a:latin typeface="Calibri"/>
                <a:ea typeface="Heiti TC Light"/>
                <a:cs typeface="Calibri"/>
              </a:rPr>
              <a:t>LEADER</a:t>
            </a:r>
            <a:endParaRPr lang="zh-CN" altLang="en-US" sz="9600" b="1" dirty="0" smtClean="0">
              <a:solidFill>
                <a:srgbClr val="C0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447676" y="3565109"/>
            <a:ext cx="8567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96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網絡</a:t>
            </a:r>
            <a:r>
              <a:rPr lang="en-US" altLang="zh-TW" sz="96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Network</a:t>
            </a:r>
            <a:endParaRPr lang="zh-CN" altLang="en-US" sz="9600" b="1" dirty="0">
              <a:solidFill>
                <a:srgbClr val="006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6715" y="2653279"/>
            <a:ext cx="8567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Heiti TC Light"/>
                <a:cs typeface="Calibri"/>
              </a:rPr>
              <a:t>=</a:t>
            </a:r>
            <a:endParaRPr lang="zh-CN" altLang="en-US" sz="9600" b="1" dirty="0">
              <a:solidFill>
                <a:srgbClr val="006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436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zh-CN" altLang="en-US" sz="53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領導的定義是什麼？</a:t>
            </a:r>
            <a:r>
              <a:rPr lang="en-US" altLang="zh-CN" sz="53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CN" sz="53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CN" sz="36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is the definition of leadership?</a:t>
            </a:r>
            <a:endParaRPr lang="en-US" sz="3600" dirty="0" smtClean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9407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真正的領導，帶着一群人實現共同的目標</a:t>
            </a:r>
            <a:endParaRPr lang="en-US" altLang="zh-CN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Leader Follower</a:t>
            </a:r>
          </a:p>
          <a:p>
            <a:pPr eaLnBrk="1" hangingPunct="1"/>
            <a:r>
              <a:rPr lang="zh-CN" altLang="en-US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任何成功者都有一個很好的導師，在導師身上吸取成功經驗</a:t>
            </a:r>
            <a:endParaRPr lang="en-US" altLang="zh-CN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TW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</a:t>
            </a:r>
            <a:r>
              <a:rPr lang="zh-TW" alt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leader</a:t>
            </a:r>
            <a:r>
              <a:rPr lang="zh-TW" altLang="en-US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would </a:t>
            </a:r>
            <a:r>
              <a:rPr lang="en-US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achieve a common </a:t>
            </a:r>
            <a:r>
              <a:rPr 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goal with the team </a:t>
            </a:r>
          </a:p>
          <a:p>
            <a:r>
              <a:rPr 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Leader </a:t>
            </a:r>
            <a:r>
              <a:rPr lang="en-US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Follower</a:t>
            </a:r>
          </a:p>
          <a:p>
            <a:r>
              <a:rPr lang="en-US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</a:t>
            </a:r>
            <a:r>
              <a:rPr 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uccessful leaders would have </a:t>
            </a:r>
            <a:r>
              <a:rPr lang="en-US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 good </a:t>
            </a:r>
            <a:r>
              <a:rPr 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mentor and learn </a:t>
            </a:r>
            <a:r>
              <a:rPr lang="en-US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successful </a:t>
            </a:r>
            <a:r>
              <a:rPr 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experience </a:t>
            </a:r>
            <a:r>
              <a:rPr lang="en-US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from </a:t>
            </a:r>
            <a:r>
              <a:rPr lang="en-US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mentor</a:t>
            </a:r>
          </a:p>
        </p:txBody>
      </p:sp>
    </p:spTree>
    <p:extLst>
      <p:ext uri="{BB962C8B-B14F-4D97-AF65-F5344CB8AC3E}">
        <p14:creationId xmlns:p14="http://schemas.microsoft.com/office/powerpoint/2010/main" val="18286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997</Words>
  <Application>Microsoft Office PowerPoint</Application>
  <PresentationFormat>On-screen Show (16:9)</PresentationFormat>
  <Paragraphs>114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永續收入来自一個穩固的團隊 Residual income from a Stable Team </vt:lpstr>
      <vt:lpstr>BV + 人  ≠ 網絡</vt:lpstr>
      <vt:lpstr>領袖LEADER  +  領袖LEADER</vt:lpstr>
      <vt:lpstr>領導的定義是什麼？ What is the definition of leadership?</vt:lpstr>
      <vt:lpstr>領導者的特質 The Characteristics of Leaders</vt:lpstr>
      <vt:lpstr>带領團隊 Lead the team</vt:lpstr>
      <vt:lpstr>有效時間管理  Effective Time Management </vt:lpstr>
      <vt:lpstr>PowerPoint Presentation</vt:lpstr>
      <vt:lpstr>Building Leadership</vt:lpstr>
      <vt:lpstr>PowerPoint Presentation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41</cp:revision>
  <cp:lastPrinted>2015-01-27T21:43:42Z</cp:lastPrinted>
  <dcterms:created xsi:type="dcterms:W3CDTF">2015-01-27T21:30:14Z</dcterms:created>
  <dcterms:modified xsi:type="dcterms:W3CDTF">2015-05-06T04:30:25Z</dcterms:modified>
</cp:coreProperties>
</file>